
<file path=[Content_Types].xml><?xml version="1.0" encoding="utf-8"?>
<Types xmlns="http://schemas.openxmlformats.org/package/2006/content-types">
  <Default Extension="png" ContentType="image/png"/>
  <Default Extension="jfif" ContentType="image/jpe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6" r:id="rId1"/>
  </p:sldMasterIdLst>
  <p:handoutMasterIdLst>
    <p:handoutMasterId r:id="rId15"/>
  </p:handoutMasterIdLst>
  <p:sldIdLst>
    <p:sldId id="256" r:id="rId2"/>
    <p:sldId id="258" r:id="rId3"/>
    <p:sldId id="265" r:id="rId4"/>
    <p:sldId id="259" r:id="rId5"/>
    <p:sldId id="257" r:id="rId6"/>
    <p:sldId id="269" r:id="rId7"/>
    <p:sldId id="268" r:id="rId8"/>
    <p:sldId id="266" r:id="rId9"/>
    <p:sldId id="267" r:id="rId10"/>
    <p:sldId id="270" r:id="rId11"/>
    <p:sldId id="271" r:id="rId12"/>
    <p:sldId id="272" r:id="rId13"/>
    <p:sldId id="264" r:id="rId14"/>
  </p:sldIdLst>
  <p:sldSz cx="12192000" cy="6858000"/>
  <p:notesSz cx="6669088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5" d="100"/>
          <a:sy n="55" d="100"/>
        </p:scale>
        <p:origin x="88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777607" y="0"/>
            <a:ext cx="2889938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7CC915-5B50-4FD9-851C-57389B25B108}" type="datetimeFigureOut">
              <a:rPr lang="ru-RU" smtClean="0"/>
              <a:t>01.09.2020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889938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777607" y="9428584"/>
            <a:ext cx="2889938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273773-096D-49BD-8BBC-7793E8628A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57306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B8EFC-4D3F-495F-AD77-A5A14FA5AFFC}" type="datetimeFigureOut">
              <a:rPr lang="ru-RU" smtClean="0"/>
              <a:t>01.09.2020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B376C-2E63-48EF-B840-D47B82B2F7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7999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B8EFC-4D3F-495F-AD77-A5A14FA5AFFC}" type="datetimeFigureOut">
              <a:rPr lang="ru-RU" smtClean="0"/>
              <a:t>01.09.2020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B376C-2E63-48EF-B840-D47B82B2F7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05751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B8EFC-4D3F-495F-AD77-A5A14FA5AFFC}" type="datetimeFigureOut">
              <a:rPr lang="ru-RU" smtClean="0"/>
              <a:t>01.09.2020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B376C-2E63-48EF-B840-D47B82B2F7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1689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B8EFC-4D3F-495F-AD77-A5A14FA5AFFC}" type="datetimeFigureOut">
              <a:rPr lang="ru-RU" smtClean="0"/>
              <a:t>01.09.2020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B376C-2E63-48EF-B840-D47B82B2F7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94413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B8EFC-4D3F-495F-AD77-A5A14FA5AFFC}" type="datetimeFigureOut">
              <a:rPr lang="ru-RU" smtClean="0"/>
              <a:t>01.09.2020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B376C-2E63-48EF-B840-D47B82B2F7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89734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B8EFC-4D3F-495F-AD77-A5A14FA5AFFC}" type="datetimeFigureOut">
              <a:rPr lang="ru-RU" smtClean="0"/>
              <a:t>01.09.2020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B376C-2E63-48EF-B840-D47B82B2F7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2115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B8EFC-4D3F-495F-AD77-A5A14FA5AFFC}" type="datetimeFigureOut">
              <a:rPr lang="ru-RU" smtClean="0"/>
              <a:t>01.09.2020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B376C-2E63-48EF-B840-D47B82B2F7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40563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B8EFC-4D3F-495F-AD77-A5A14FA5AFFC}" type="datetimeFigureOut">
              <a:rPr lang="ru-RU" smtClean="0"/>
              <a:t>01.09.2020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B376C-2E63-48EF-B840-D47B82B2F7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88353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B8EFC-4D3F-495F-AD77-A5A14FA5AFFC}" type="datetimeFigureOut">
              <a:rPr lang="ru-RU" smtClean="0"/>
              <a:t>01.09.2020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B376C-2E63-48EF-B840-D47B82B2F7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72855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B8EFC-4D3F-495F-AD77-A5A14FA5AFFC}" type="datetimeFigureOut">
              <a:rPr lang="ru-RU" smtClean="0"/>
              <a:t>01.09.2020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B376C-2E63-48EF-B840-D47B82B2F7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67219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B8EFC-4D3F-495F-AD77-A5A14FA5AFFC}" type="datetimeFigureOut">
              <a:rPr lang="ru-RU" smtClean="0"/>
              <a:t>01.09.2020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B376C-2E63-48EF-B840-D47B82B2F779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255092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B8EFC-4D3F-495F-AD77-A5A14FA5AFFC}" type="datetimeFigureOut">
              <a:rPr lang="ru-RU" smtClean="0"/>
              <a:t>01.09.2020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B376C-2E63-48EF-B840-D47B82B2F7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8619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B8EFC-4D3F-495F-AD77-A5A14FA5AFFC}" type="datetimeFigureOut">
              <a:rPr lang="ru-RU" smtClean="0"/>
              <a:t>01.09.2020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B376C-2E63-48EF-B840-D47B82B2F779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283143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B8EFC-4D3F-495F-AD77-A5A14FA5AFFC}" type="datetimeFigureOut">
              <a:rPr lang="ru-RU" smtClean="0"/>
              <a:t>01.09.2020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B376C-2E63-48EF-B840-D47B82B2F7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5322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B8EFC-4D3F-495F-AD77-A5A14FA5AFFC}" type="datetimeFigureOut">
              <a:rPr lang="ru-RU" smtClean="0"/>
              <a:t>01.09.2020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B376C-2E63-48EF-B840-D47B82B2F7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099172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B8EFC-4D3F-495F-AD77-A5A14FA5AFFC}" type="datetimeFigureOut">
              <a:rPr lang="ru-RU" smtClean="0"/>
              <a:t>01.09.2020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B376C-2E63-48EF-B840-D47B82B2F7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43799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2B8EFC-4D3F-495F-AD77-A5A14FA5AFFC}" type="datetimeFigureOut">
              <a:rPr lang="ru-RU" smtClean="0"/>
              <a:t>01.09.2020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1C6B376C-2E63-48EF-B840-D47B82B2F7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13439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  <p:sldLayoutId id="2147483718" r:id="rId12"/>
    <p:sldLayoutId id="2147483719" r:id="rId13"/>
    <p:sldLayoutId id="2147483720" r:id="rId14"/>
    <p:sldLayoutId id="2147483721" r:id="rId15"/>
    <p:sldLayoutId id="2147483722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13" Type="http://schemas.openxmlformats.org/officeDocument/2006/relationships/hyperlink" Target="https://www.flickr.com/photos/cardboardia/albums" TargetMode="External"/><Relationship Id="rId3" Type="http://schemas.openxmlformats.org/officeDocument/2006/relationships/image" Target="../media/image4.jpg"/><Relationship Id="rId7" Type="http://schemas.openxmlformats.org/officeDocument/2006/relationships/image" Target="../media/image8.jpeg"/><Relationship Id="rId12" Type="http://schemas.openxmlformats.org/officeDocument/2006/relationships/image" Target="../media/image13.jf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11" Type="http://schemas.openxmlformats.org/officeDocument/2006/relationships/image" Target="../media/image12.jpeg"/><Relationship Id="rId5" Type="http://schemas.openxmlformats.org/officeDocument/2006/relationships/image" Target="../media/image6.jpeg"/><Relationship Id="rId10" Type="http://schemas.openxmlformats.org/officeDocument/2006/relationships/image" Target="../media/image11.jpeg"/><Relationship Id="rId4" Type="http://schemas.openxmlformats.org/officeDocument/2006/relationships/image" Target="../media/image5.jpg"/><Relationship Id="rId9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forms/d/e/1FAIpQLSd3uwEvcdWIDbHFuxY2Z3QiJdnKcKKRMHaOl6iLWHlTFAc2wA/viewform?usp=sf_link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39615" y="2303585"/>
            <a:ext cx="9319845" cy="2386733"/>
          </a:xfrm>
        </p:spPr>
        <p:txBody>
          <a:bodyPr>
            <a:noAutofit/>
          </a:bodyPr>
          <a:lstStyle/>
          <a:p>
            <a:r>
              <a:rPr lang="ru-RU" sz="4800" dirty="0" smtClean="0">
                <a:solidFill>
                  <a:srgbClr val="002060"/>
                </a:solidFill>
              </a:rPr>
              <a:t>                                ПРОЕКТ </a:t>
            </a:r>
            <a:br>
              <a:rPr lang="ru-RU" sz="4800" dirty="0" smtClean="0">
                <a:solidFill>
                  <a:srgbClr val="002060"/>
                </a:solidFill>
              </a:rPr>
            </a:br>
            <a:r>
              <a:rPr lang="ru-RU" sz="4800" dirty="0" smtClean="0">
                <a:solidFill>
                  <a:srgbClr val="002060"/>
                </a:solidFill>
              </a:rPr>
              <a:t>   </a:t>
            </a:r>
            <a:r>
              <a:rPr lang="ru-RU" sz="4000" b="1" dirty="0" smtClean="0">
                <a:solidFill>
                  <a:srgbClr val="002060"/>
                </a:solidFill>
              </a:rPr>
              <a:t>«ТВОРЧЕСКАЯ МАСТЕРСКАЯ РДШ: актуальность, сроки, механизмы»</a:t>
            </a:r>
            <a:r>
              <a:rPr lang="ru-RU" sz="4800" dirty="0" smtClean="0"/>
              <a:t/>
            </a:r>
            <a:br>
              <a:rPr lang="ru-RU" sz="4800" dirty="0" smtClean="0"/>
            </a:br>
            <a:endParaRPr lang="ru-RU" sz="60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3877" y="0"/>
            <a:ext cx="1990850" cy="199085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37533" y="5547956"/>
            <a:ext cx="6096000" cy="110799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>
                <a:solidFill>
                  <a:srgbClr val="002060"/>
                </a:solidFill>
              </a:rPr>
              <a:t>Екатерина Чекмарева</a:t>
            </a:r>
            <a:endParaRPr lang="ru-RU" dirty="0">
              <a:solidFill>
                <a:srgbClr val="002060"/>
              </a:solidFill>
            </a:endParaRPr>
          </a:p>
          <a:p>
            <a:r>
              <a:rPr lang="ru-RU" sz="1600" dirty="0" smtClean="0">
                <a:solidFill>
                  <a:schemeClr val="tx2"/>
                </a:solidFill>
              </a:rPr>
              <a:t>Отдел </a:t>
            </a:r>
            <a:r>
              <a:rPr lang="ru-RU" sz="1600" dirty="0">
                <a:solidFill>
                  <a:schemeClr val="tx2"/>
                </a:solidFill>
              </a:rPr>
              <a:t>реализации проектов и программ в сфере творчества </a:t>
            </a:r>
            <a:r>
              <a:rPr lang="ru-RU" sz="1600" dirty="0" smtClean="0">
                <a:solidFill>
                  <a:schemeClr val="tx2"/>
                </a:solidFill>
              </a:rPr>
              <a:t>Общероссийской общественно-государственной детско-юношеской организации </a:t>
            </a:r>
            <a:r>
              <a:rPr lang="ru-RU" sz="1600" dirty="0">
                <a:solidFill>
                  <a:schemeClr val="tx2"/>
                </a:solidFill>
              </a:rPr>
              <a:t>«Российское движение </a:t>
            </a:r>
            <a:r>
              <a:rPr lang="ru-RU" sz="1600" dirty="0" smtClean="0">
                <a:solidFill>
                  <a:schemeClr val="tx2"/>
                </a:solidFill>
              </a:rPr>
              <a:t>школьников»</a:t>
            </a:r>
            <a:endParaRPr lang="ru-RU" sz="16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24108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12838" y="654424"/>
            <a:ext cx="6335607" cy="992401"/>
          </a:xfrm>
        </p:spPr>
        <p:txBody>
          <a:bodyPr>
            <a:normAutofit fontScale="90000"/>
          </a:bodyPr>
          <a:lstStyle/>
          <a:p>
            <a:r>
              <a:rPr lang="ru-RU" sz="6700" dirty="0" smtClean="0">
                <a:solidFill>
                  <a:srgbClr val="002060"/>
                </a:solidFill>
              </a:rPr>
              <a:t>АКТУАЛЬНОСТЬ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3877" y="0"/>
            <a:ext cx="1990850" cy="199085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688731" y="2259737"/>
            <a:ext cx="8821613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 smtClean="0"/>
              <a:t>Низкий уровень организации и проведения творческих мероприятий в образовательных организациях;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 smtClean="0"/>
              <a:t>Слабая материально-техническая база образовательных организаций;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 smtClean="0"/>
              <a:t>Отсутствие методических материалов новых форм организации и проведении школьных мероприятий.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9862402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3877" y="0"/>
            <a:ext cx="1990850" cy="199085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714131" y="1990850"/>
            <a:ext cx="8821613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solidFill>
                  <a:srgbClr val="002060"/>
                </a:solidFill>
              </a:rPr>
              <a:t>Творческая мастерская РДШ – создание творческого </a:t>
            </a:r>
            <a:r>
              <a:rPr lang="ru-RU" sz="3200" dirty="0" smtClean="0">
                <a:solidFill>
                  <a:srgbClr val="002060"/>
                </a:solidFill>
              </a:rPr>
              <a:t>сообщества </a:t>
            </a:r>
            <a:r>
              <a:rPr lang="ru-RU" sz="3200" dirty="0">
                <a:solidFill>
                  <a:srgbClr val="002060"/>
                </a:solidFill>
              </a:rPr>
              <a:t>активных учеников и учителей, родителей и экспертов, участники которого, с помощью образовательного курса, совершенствуют форматы организации и проведения школьных мероприятий в разрезе творческой деятельности. </a:t>
            </a:r>
          </a:p>
        </p:txBody>
      </p:sp>
    </p:spTree>
    <p:extLst>
      <p:ext uri="{BB962C8B-B14F-4D97-AF65-F5344CB8AC3E}">
        <p14:creationId xmlns:p14="http://schemas.microsoft.com/office/powerpoint/2010/main" val="27207628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08118"/>
            <a:ext cx="1828800" cy="1828800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1397001" y="780346"/>
            <a:ext cx="8775699" cy="53860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		</a:t>
            </a:r>
            <a:r>
              <a:rPr lang="ru-RU" sz="3200" b="1" dirty="0" smtClean="0">
                <a:solidFill>
                  <a:srgbClr val="002060"/>
                </a:solidFill>
              </a:rPr>
              <a:t>Задачи:</a:t>
            </a:r>
            <a:endParaRPr lang="ru-RU" b="1" dirty="0">
              <a:solidFill>
                <a:srgbClr val="002060"/>
              </a:solidFill>
            </a:endParaRPr>
          </a:p>
          <a:p>
            <a:r>
              <a:rPr lang="ru-RU" dirty="0">
                <a:solidFill>
                  <a:srgbClr val="0070C0"/>
                </a:solidFill>
              </a:rPr>
              <a:t>	</a:t>
            </a:r>
            <a:r>
              <a:rPr lang="ru-RU" sz="2400" dirty="0">
                <a:solidFill>
                  <a:srgbClr val="0070C0"/>
                </a:solidFill>
              </a:rPr>
              <a:t>создать условия для реализации творческого потенциала </a:t>
            </a:r>
            <a:r>
              <a:rPr lang="ru-RU" sz="2400" dirty="0" smtClean="0">
                <a:solidFill>
                  <a:srgbClr val="0070C0"/>
                </a:solidFill>
              </a:rPr>
              <a:t>участников;</a:t>
            </a:r>
            <a:endParaRPr lang="ru-RU" sz="2400" dirty="0">
              <a:solidFill>
                <a:srgbClr val="0070C0"/>
              </a:solidFill>
            </a:endParaRPr>
          </a:p>
          <a:p>
            <a:r>
              <a:rPr lang="ru-RU" sz="2400" dirty="0">
                <a:solidFill>
                  <a:srgbClr val="0070C0"/>
                </a:solidFill>
              </a:rPr>
              <a:t>	сформировать способность находить новые формы реализации творческих мероприятий в образовательных организациях и применять </a:t>
            </a:r>
            <a:r>
              <a:rPr lang="ru-RU" sz="2400" dirty="0" smtClean="0">
                <a:solidFill>
                  <a:srgbClr val="0070C0"/>
                </a:solidFill>
              </a:rPr>
              <a:t>их </a:t>
            </a:r>
            <a:r>
              <a:rPr lang="ru-RU" sz="2400" dirty="0">
                <a:solidFill>
                  <a:srgbClr val="0070C0"/>
                </a:solidFill>
              </a:rPr>
              <a:t>на практике; </a:t>
            </a:r>
          </a:p>
          <a:p>
            <a:r>
              <a:rPr lang="ru-RU" sz="2400" dirty="0">
                <a:solidFill>
                  <a:srgbClr val="0070C0"/>
                </a:solidFill>
              </a:rPr>
              <a:t>	осуществлять методическую поддержку по совершенствованию новых форматов организации и проведения творческих мероприятий </a:t>
            </a:r>
            <a:r>
              <a:rPr lang="ru-RU" sz="2400" dirty="0" smtClean="0">
                <a:solidFill>
                  <a:srgbClr val="0070C0"/>
                </a:solidFill>
              </a:rPr>
              <a:t>в </a:t>
            </a:r>
            <a:r>
              <a:rPr lang="ru-RU" sz="2400" dirty="0">
                <a:solidFill>
                  <a:srgbClr val="0070C0"/>
                </a:solidFill>
              </a:rPr>
              <a:t>образовательных организациях;</a:t>
            </a:r>
          </a:p>
          <a:p>
            <a:r>
              <a:rPr lang="ru-RU" sz="2400" dirty="0">
                <a:solidFill>
                  <a:srgbClr val="0070C0"/>
                </a:solidFill>
              </a:rPr>
              <a:t>	способствовать формированию творческого сообщества педагогов </a:t>
            </a:r>
          </a:p>
          <a:p>
            <a:r>
              <a:rPr lang="ru-RU" sz="2400" dirty="0">
                <a:solidFill>
                  <a:srgbClr val="0070C0"/>
                </a:solidFill>
              </a:rPr>
              <a:t>и обучающихся, реализующих творческие мероприятия в образовательных организациях;</a:t>
            </a:r>
          </a:p>
        </p:txBody>
      </p:sp>
    </p:spTree>
    <p:extLst>
      <p:ext uri="{BB962C8B-B14F-4D97-AF65-F5344CB8AC3E}">
        <p14:creationId xmlns:p14="http://schemas.microsoft.com/office/powerpoint/2010/main" val="31064896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62707" y="2232360"/>
            <a:ext cx="8950569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rgbClr val="0070C0"/>
                </a:solidFill>
              </a:rPr>
              <a:t>современные тенденции в </a:t>
            </a:r>
            <a:r>
              <a:rPr lang="ru-RU" sz="2000" dirty="0">
                <a:solidFill>
                  <a:srgbClr val="0070C0"/>
                </a:solidFill>
              </a:rPr>
              <a:t>сфере </a:t>
            </a:r>
            <a:r>
              <a:rPr lang="ru-RU" sz="2000" dirty="0" smtClean="0">
                <a:solidFill>
                  <a:srgbClr val="0070C0"/>
                </a:solidFill>
              </a:rPr>
              <a:t>творчества;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70C0"/>
                </a:solidFill>
              </a:rPr>
              <a:t>н</a:t>
            </a:r>
            <a:r>
              <a:rPr lang="ru-RU" sz="2000" dirty="0" smtClean="0">
                <a:solidFill>
                  <a:srgbClr val="0070C0"/>
                </a:solidFill>
              </a:rPr>
              <a:t>овый взгляд на </a:t>
            </a:r>
            <a:r>
              <a:rPr lang="ru-RU" sz="2000" dirty="0" err="1">
                <a:solidFill>
                  <a:srgbClr val="0070C0"/>
                </a:solidFill>
              </a:rPr>
              <a:t>внеучебную</a:t>
            </a:r>
            <a:r>
              <a:rPr lang="ru-RU" sz="2000" dirty="0">
                <a:solidFill>
                  <a:srgbClr val="0070C0"/>
                </a:solidFill>
              </a:rPr>
              <a:t> деятельность в рамках образовательной </a:t>
            </a:r>
            <a:r>
              <a:rPr lang="ru-RU" sz="2000" dirty="0" smtClean="0">
                <a:solidFill>
                  <a:srgbClr val="0070C0"/>
                </a:solidFill>
              </a:rPr>
              <a:t>организации;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70C0"/>
                </a:solidFill>
              </a:rPr>
              <a:t>о</a:t>
            </a:r>
            <a:r>
              <a:rPr lang="ru-RU" sz="2000" dirty="0" smtClean="0">
                <a:solidFill>
                  <a:srgbClr val="0070C0"/>
                </a:solidFill>
              </a:rPr>
              <a:t>пыт практической </a:t>
            </a:r>
            <a:r>
              <a:rPr lang="ru-RU" sz="2000" dirty="0">
                <a:solidFill>
                  <a:srgbClr val="0070C0"/>
                </a:solidFill>
              </a:rPr>
              <a:t>работы по направлениям: формирование рабочих групп, коммуникация между группами, делегирование задач, взаимовыручка и поддержка при подготовке и организации школьного праздника, формирование идеи, этапы работы над планом и сценарием, создание костюмов, декораций из подручных средств, формирование и подготовка технической партитуры мероприятия (музыка, свет, спецэффекты), поиск необходимых материалов и инструментов по принципу «каша из топора», разработка </a:t>
            </a:r>
            <a:r>
              <a:rPr lang="ru-RU" sz="2000" dirty="0" err="1">
                <a:solidFill>
                  <a:srgbClr val="0070C0"/>
                </a:solidFill>
              </a:rPr>
              <a:t>тайминга</a:t>
            </a:r>
            <a:r>
              <a:rPr lang="ru-RU" sz="2000" dirty="0">
                <a:solidFill>
                  <a:srgbClr val="0070C0"/>
                </a:solidFill>
              </a:rPr>
              <a:t>, работа над эскизами к декорациям, костюмам, создание декораций, костюмов и реквизита, проведение репетиций в формате онлайн.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356" y="0"/>
            <a:ext cx="1993565" cy="1993565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525184" y="996434"/>
            <a:ext cx="556274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</a:rPr>
              <a:t>ОБРАЗОВАТЕЛЬНЫЙ БЛОК:</a:t>
            </a:r>
            <a:endParaRPr lang="ru-RU" sz="32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86412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3500" y="4133829"/>
            <a:ext cx="3001394" cy="183589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5843" y="4133829"/>
            <a:ext cx="2755481" cy="183589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0500" y="359606"/>
            <a:ext cx="4144394" cy="33782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4382" y="2150035"/>
            <a:ext cx="2341838" cy="156709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2781" y="2121099"/>
            <a:ext cx="2136419" cy="1596031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1945" y="374157"/>
            <a:ext cx="2311407" cy="1612368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4881" y="361282"/>
            <a:ext cx="2144319" cy="1625243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7508" y="4133829"/>
            <a:ext cx="2738038" cy="1835896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472" y="4145142"/>
            <a:ext cx="2738038" cy="1813270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473" y="2150034"/>
            <a:ext cx="2488725" cy="1650025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475" y="361283"/>
            <a:ext cx="2488724" cy="1659150"/>
          </a:xfrm>
          <a:prstGeom prst="rect">
            <a:avLst/>
          </a:prstGeom>
        </p:spPr>
      </p:pic>
      <p:sp>
        <p:nvSpPr>
          <p:cNvPr id="16" name="Прямоугольник 15"/>
          <p:cNvSpPr/>
          <p:nvPr/>
        </p:nvSpPr>
        <p:spPr>
          <a:xfrm>
            <a:off x="677695" y="6266934"/>
            <a:ext cx="57239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13"/>
              </a:rPr>
              <a:t>https://</a:t>
            </a:r>
            <a:r>
              <a:rPr lang="en-US" dirty="0" smtClean="0">
                <a:hlinkClick r:id="rId13"/>
              </a:rPr>
              <a:t>www.flickr.com/photos/cardboardia/albums</a:t>
            </a:r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53221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9307" y="1597360"/>
            <a:ext cx="10346593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rgbClr val="002060"/>
                </a:solidFill>
              </a:rPr>
              <a:t>Корсаков Сергей </a:t>
            </a:r>
            <a:r>
              <a:rPr lang="ru-RU" sz="2400" dirty="0" smtClean="0">
                <a:solidFill>
                  <a:srgbClr val="002060"/>
                </a:solidFill>
              </a:rPr>
              <a:t>Александрович</a:t>
            </a:r>
            <a:r>
              <a:rPr lang="ru-RU" sz="2400" dirty="0" smtClean="0">
                <a:solidFill>
                  <a:srgbClr val="0070C0"/>
                </a:solidFill>
              </a:rPr>
              <a:t>, руководитель Международного </a:t>
            </a:r>
            <a:r>
              <a:rPr lang="ru-RU" sz="2400" dirty="0">
                <a:solidFill>
                  <a:srgbClr val="0070C0"/>
                </a:solidFill>
              </a:rPr>
              <a:t>проекта «</a:t>
            </a:r>
            <a:r>
              <a:rPr lang="ru-RU" sz="2400" dirty="0" err="1">
                <a:solidFill>
                  <a:srgbClr val="0070C0"/>
                </a:solidFill>
              </a:rPr>
              <a:t>Картония</a:t>
            </a:r>
            <a:r>
              <a:rPr lang="ru-RU" sz="2400" dirty="0">
                <a:solidFill>
                  <a:srgbClr val="0070C0"/>
                </a:solidFill>
              </a:rPr>
              <a:t>»; </a:t>
            </a:r>
            <a:r>
              <a:rPr lang="ru-RU" sz="2400" dirty="0">
                <a:solidFill>
                  <a:srgbClr val="002060"/>
                </a:solidFill>
              </a:rPr>
              <a:t>http://madein.cardboardia.info/about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rgbClr val="002060"/>
                </a:solidFill>
              </a:rPr>
              <a:t>Кузнецов Иван Вячеславович </a:t>
            </a:r>
            <a:r>
              <a:rPr lang="ru-RU" sz="2400" dirty="0">
                <a:solidFill>
                  <a:srgbClr val="0070C0"/>
                </a:solidFill>
              </a:rPr>
              <a:t>(</a:t>
            </a:r>
            <a:r>
              <a:rPr lang="ru-RU" sz="2400" dirty="0" err="1">
                <a:solidFill>
                  <a:srgbClr val="0070C0"/>
                </a:solidFill>
              </a:rPr>
              <a:t>Корсуновский</a:t>
            </a:r>
            <a:r>
              <a:rPr lang="ru-RU" sz="2400" dirty="0">
                <a:solidFill>
                  <a:srgbClr val="0070C0"/>
                </a:solidFill>
              </a:rPr>
              <a:t>), актер, режиссер, сценарист. Театр "Док" (Российский театр документальной пьесы). Международный проект «</a:t>
            </a:r>
            <a:r>
              <a:rPr lang="ru-RU" sz="2400" dirty="0" err="1">
                <a:solidFill>
                  <a:srgbClr val="0070C0"/>
                </a:solidFill>
              </a:rPr>
              <a:t>Картония</a:t>
            </a:r>
            <a:r>
              <a:rPr lang="ru-RU" sz="2400" dirty="0">
                <a:solidFill>
                  <a:srgbClr val="0070C0"/>
                </a:solidFill>
              </a:rPr>
              <a:t>»;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400" dirty="0" err="1">
                <a:solidFill>
                  <a:srgbClr val="002060"/>
                </a:solidFill>
              </a:rPr>
              <a:t>Кипина</a:t>
            </a:r>
            <a:r>
              <a:rPr lang="ru-RU" sz="2400" dirty="0">
                <a:solidFill>
                  <a:srgbClr val="002060"/>
                </a:solidFill>
              </a:rPr>
              <a:t> Кристина Альбертовна</a:t>
            </a:r>
            <a:r>
              <a:rPr lang="ru-RU" sz="2400" dirty="0">
                <a:solidFill>
                  <a:srgbClr val="0070C0"/>
                </a:solidFill>
              </a:rPr>
              <a:t>, дизайнер, художник. Международный проект «</a:t>
            </a:r>
            <a:r>
              <a:rPr lang="ru-RU" sz="2400" dirty="0" err="1">
                <a:solidFill>
                  <a:srgbClr val="0070C0"/>
                </a:solidFill>
              </a:rPr>
              <a:t>Картония</a:t>
            </a:r>
            <a:r>
              <a:rPr lang="ru-RU" sz="2400" dirty="0">
                <a:solidFill>
                  <a:srgbClr val="0070C0"/>
                </a:solidFill>
              </a:rPr>
              <a:t>»;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rgbClr val="002060"/>
                </a:solidFill>
              </a:rPr>
              <a:t>Попов Олег Владимирович</a:t>
            </a:r>
            <a:r>
              <a:rPr lang="ru-RU" sz="2400" dirty="0">
                <a:solidFill>
                  <a:srgbClr val="0070C0"/>
                </a:solidFill>
              </a:rPr>
              <a:t>, драматург, Международный проект «</a:t>
            </a:r>
            <a:r>
              <a:rPr lang="ru-RU" sz="2400" dirty="0" err="1">
                <a:solidFill>
                  <a:srgbClr val="0070C0"/>
                </a:solidFill>
              </a:rPr>
              <a:t>Картония</a:t>
            </a:r>
            <a:r>
              <a:rPr lang="ru-RU" sz="2400" dirty="0">
                <a:solidFill>
                  <a:srgbClr val="0070C0"/>
                </a:solidFill>
              </a:rPr>
              <a:t>»;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400" dirty="0" err="1">
                <a:solidFill>
                  <a:srgbClr val="002060"/>
                </a:solidFill>
              </a:rPr>
              <a:t>Синкевич</a:t>
            </a:r>
            <a:r>
              <a:rPr lang="ru-RU" sz="2400" dirty="0">
                <a:solidFill>
                  <a:srgbClr val="002060"/>
                </a:solidFill>
              </a:rPr>
              <a:t> Оксана Юрьевна</a:t>
            </a:r>
            <a:r>
              <a:rPr lang="ru-RU" sz="2400" dirty="0">
                <a:solidFill>
                  <a:srgbClr val="0070C0"/>
                </a:solidFill>
              </a:rPr>
              <a:t>, продюсер. Творческая лаборатория «Гора Чудес». Международный проект «</a:t>
            </a:r>
            <a:r>
              <a:rPr lang="ru-RU" sz="2400" dirty="0" err="1">
                <a:solidFill>
                  <a:srgbClr val="0070C0"/>
                </a:solidFill>
              </a:rPr>
              <a:t>Картония</a:t>
            </a:r>
            <a:r>
              <a:rPr lang="ru-RU" sz="2400" dirty="0">
                <a:solidFill>
                  <a:srgbClr val="0070C0"/>
                </a:solidFill>
              </a:rPr>
              <a:t>». </a:t>
            </a:r>
            <a:endParaRPr lang="ru-RU" sz="2400" dirty="0" smtClean="0">
              <a:solidFill>
                <a:srgbClr val="0070C0"/>
              </a:solidFill>
            </a:endParaRPr>
          </a:p>
          <a:p>
            <a:pPr algn="just"/>
            <a:r>
              <a:rPr lang="ru-RU" sz="2400" dirty="0">
                <a:solidFill>
                  <a:srgbClr val="0070C0"/>
                </a:solidFill>
              </a:rPr>
              <a:t> </a:t>
            </a:r>
            <a:r>
              <a:rPr lang="ru-RU" sz="2400" dirty="0" smtClean="0">
                <a:solidFill>
                  <a:srgbClr val="0070C0"/>
                </a:solidFill>
              </a:rPr>
              <a:t>   </a:t>
            </a:r>
            <a:r>
              <a:rPr lang="ru-RU" sz="2400" dirty="0" smtClean="0">
                <a:solidFill>
                  <a:srgbClr val="002060"/>
                </a:solidFill>
              </a:rPr>
              <a:t>тел</a:t>
            </a:r>
            <a:r>
              <a:rPr lang="ru-RU" sz="2400" dirty="0">
                <a:solidFill>
                  <a:srgbClr val="002060"/>
                </a:solidFill>
              </a:rPr>
              <a:t>./</a:t>
            </a:r>
            <a:r>
              <a:rPr lang="ru-RU" sz="2400" dirty="0" err="1">
                <a:solidFill>
                  <a:srgbClr val="002060"/>
                </a:solidFill>
              </a:rPr>
              <a:t>WhatsApp</a:t>
            </a:r>
            <a:r>
              <a:rPr lang="ru-RU" sz="2400" dirty="0">
                <a:solidFill>
                  <a:srgbClr val="002060"/>
                </a:solidFill>
              </a:rPr>
              <a:t> 89859911992  </a:t>
            </a:r>
            <a:r>
              <a:rPr lang="ru-RU" sz="2400" dirty="0" err="1" smtClean="0">
                <a:solidFill>
                  <a:srgbClr val="002060"/>
                </a:solidFill>
              </a:rPr>
              <a:t>email</a:t>
            </a:r>
            <a:r>
              <a:rPr lang="ru-RU" sz="2400" dirty="0">
                <a:solidFill>
                  <a:srgbClr val="002060"/>
                </a:solidFill>
              </a:rPr>
              <a:t>: 9859911992@gmail.com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357" y="1"/>
            <a:ext cx="1549400" cy="15494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706284" y="602734"/>
            <a:ext cx="231505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</a:rPr>
              <a:t>ЭКСПЕРТЫ</a:t>
            </a:r>
            <a:endParaRPr lang="ru-RU" sz="32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91254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357" y="1"/>
            <a:ext cx="1548744" cy="1548744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979084" y="412007"/>
            <a:ext cx="515718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</a:rPr>
              <a:t>МЕХАНИЗМ РЕАЛИЗАЦИИ</a:t>
            </a:r>
            <a:endParaRPr lang="ru-RU" sz="3200" b="1" dirty="0">
              <a:solidFill>
                <a:srgbClr val="00206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358900" y="1487438"/>
            <a:ext cx="8204521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Подготовительный этап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(август 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2020 года) </a:t>
            </a:r>
            <a:endParaRPr lang="ru-RU" sz="2400" dirty="0" smtClean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Формат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: онлайн конференция в «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Zoom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» </a:t>
            </a:r>
          </a:p>
          <a:p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Аудитория: специалисты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 работе с молодежью отдела регионального взаимодействия ФБГУ «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Росдетцентр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», педагоги образовательных 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организаций.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461497" y="3477568"/>
            <a:ext cx="610256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400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Сбор информации 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(1-8 сентября 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2020 года) 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409700" y="4010392"/>
            <a:ext cx="84328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Формат: 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анкета </a:t>
            </a:r>
            <a:r>
              <a:rPr lang="en-US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Google 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Форм </a:t>
            </a:r>
          </a:p>
          <a:p>
            <a:pPr lvl="0"/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hlinkClick r:id="rId3"/>
              </a:rPr>
              <a:t>https://</a:t>
            </a:r>
            <a:r>
              <a:rPr lang="en-US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hlinkClick r:id="rId3"/>
              </a:rPr>
              <a:t>docs.google.com/forms/d/e/1FAIpQLSd3uwEvcdWIDbHFuxY2Z3QiJdnKcKKRMHaOl6iLWHlTFAc2wA/viewform?usp=sf_link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ru-RU" sz="2000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/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Аудитория: педагоги, педагоги-организаторы, педагоги дополнительного образования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образовательных 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организаций региона (1,2 представителя, согласованные специалистом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 работе с молодежью 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отдела регионального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взаимодействия ФБГУ «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Росдетцентр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»)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836394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l="17805" t="10193" r="19128" b="13998"/>
          <a:stretch/>
        </p:blipFill>
        <p:spPr>
          <a:xfrm>
            <a:off x="317499" y="126999"/>
            <a:ext cx="1257301" cy="1511301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525184" y="526534"/>
            <a:ext cx="515718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</a:rPr>
              <a:t>МЕХАНИЗМ РЕАЛИЗАЦИИ</a:t>
            </a:r>
            <a:endParaRPr lang="ru-RU" sz="3200" b="1" dirty="0">
              <a:solidFill>
                <a:srgbClr val="002060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81000" y="4702122"/>
            <a:ext cx="9893300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32000">
              <a:spcAft>
                <a:spcPts val="0"/>
              </a:spcAft>
            </a:pPr>
            <a:r>
              <a:rPr lang="ru-RU" sz="2200" b="1" i="1" kern="10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Презентация </a:t>
            </a:r>
            <a:r>
              <a:rPr lang="ru-RU" sz="2200" kern="10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(22,23 сентябрь </a:t>
            </a:r>
            <a:r>
              <a:rPr lang="ru-RU" sz="2200" kern="1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2020 года</a:t>
            </a:r>
            <a:r>
              <a:rPr lang="ru-RU" sz="2200" kern="10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) </a:t>
            </a:r>
          </a:p>
          <a:p>
            <a:pPr marL="432000">
              <a:spcAft>
                <a:spcPts val="0"/>
              </a:spcAft>
            </a:pPr>
            <a:r>
              <a:rPr lang="ru-RU" sz="2000" kern="100" dirty="0" smtClean="0">
                <a:solidFill>
                  <a:srgbClr val="00000A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Формат</a:t>
            </a:r>
            <a:r>
              <a:rPr lang="ru-RU" sz="2000" kern="100" dirty="0">
                <a:solidFill>
                  <a:srgbClr val="00000A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: онлайн </a:t>
            </a:r>
            <a:r>
              <a:rPr lang="ru-RU" sz="2000" kern="100" dirty="0" smtClean="0">
                <a:solidFill>
                  <a:srgbClr val="00000A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конференция </a:t>
            </a:r>
            <a:r>
              <a:rPr lang="ru-RU" sz="2000" kern="100" dirty="0">
                <a:solidFill>
                  <a:srgbClr val="00000A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 «</a:t>
            </a:r>
            <a:r>
              <a:rPr lang="ru-RU" sz="2000" kern="100" dirty="0" err="1">
                <a:solidFill>
                  <a:srgbClr val="00000A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Zoom</a:t>
            </a:r>
            <a:r>
              <a:rPr lang="ru-RU" sz="2000" kern="100" dirty="0">
                <a:solidFill>
                  <a:srgbClr val="00000A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». </a:t>
            </a:r>
          </a:p>
          <a:p>
            <a:pPr marL="432000">
              <a:spcAft>
                <a:spcPts val="0"/>
              </a:spcAft>
            </a:pPr>
            <a:r>
              <a:rPr lang="ru-RU" sz="2000" kern="100" dirty="0" smtClean="0">
                <a:solidFill>
                  <a:srgbClr val="00000A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Аудитория – специалисты по работе с молодежью отдела регионального взаимодействия ФБГУ «</a:t>
            </a:r>
            <a:r>
              <a:rPr lang="ru-RU" sz="2000" kern="100" dirty="0" err="1" smtClean="0">
                <a:solidFill>
                  <a:srgbClr val="00000A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Росдетцентр</a:t>
            </a:r>
            <a:r>
              <a:rPr lang="ru-RU" sz="2000" kern="100" dirty="0" smtClean="0">
                <a:solidFill>
                  <a:srgbClr val="00000A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», педагоги </a:t>
            </a:r>
            <a:r>
              <a:rPr lang="ru-RU" sz="2000" kern="100" dirty="0">
                <a:solidFill>
                  <a:srgbClr val="00000A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образовательных организаций, родительская общественность</a:t>
            </a:r>
            <a:r>
              <a:rPr lang="ru-RU" sz="2000" kern="100" dirty="0" smtClean="0">
                <a:solidFill>
                  <a:srgbClr val="00000A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          </a:t>
            </a:r>
          </a:p>
          <a:p>
            <a:pPr marL="432000">
              <a:spcAft>
                <a:spcPts val="0"/>
              </a:spcAft>
            </a:pPr>
            <a:r>
              <a:rPr lang="ru-RU" sz="2000" kern="100" dirty="0" smtClean="0">
                <a:solidFill>
                  <a:srgbClr val="00000A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Программа</a:t>
            </a:r>
            <a:r>
              <a:rPr lang="ru-RU" sz="2000" kern="100" dirty="0">
                <a:solidFill>
                  <a:srgbClr val="00000A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: </a:t>
            </a:r>
            <a:r>
              <a:rPr lang="ru-RU" sz="2000" kern="100" dirty="0" smtClean="0">
                <a:solidFill>
                  <a:srgbClr val="00000A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выступления экспертов, </a:t>
            </a:r>
            <a:r>
              <a:rPr lang="ru-RU" sz="2000" kern="100" dirty="0">
                <a:solidFill>
                  <a:srgbClr val="00000A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дискуссия и практические </a:t>
            </a:r>
            <a:r>
              <a:rPr lang="ru-RU" sz="2000" kern="100" dirty="0" smtClean="0">
                <a:solidFill>
                  <a:srgbClr val="00000A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задания.</a:t>
            </a:r>
            <a:endParaRPr lang="ru-RU" sz="1600" kern="100" dirty="0">
              <a:solidFill>
                <a:srgbClr val="00000A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33400" y="1739675"/>
            <a:ext cx="9740900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just">
              <a:spcAft>
                <a:spcPts val="0"/>
              </a:spcAft>
            </a:pPr>
            <a:r>
              <a:rPr lang="ru-RU" sz="2200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Регистрация участников Мастерской </a:t>
            </a:r>
            <a:r>
              <a:rPr lang="ru-RU" sz="220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(10 сентября-22 сентября </a:t>
            </a:r>
            <a:r>
              <a:rPr lang="ru-RU" sz="220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2020 года)</a:t>
            </a:r>
            <a:endParaRPr lang="ru-RU" sz="2200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algn="just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зарегистрироваться на сайте (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рдш.рф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);</a:t>
            </a:r>
            <a:endParaRPr lang="ru-RU" sz="2000" dirty="0"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marL="285750" lvl="0" algn="just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заполнить и загрузить согласие на обработку персональных данных </a:t>
            </a: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в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личный кабинет на сайте Российского движения школьников (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рдш.рф</a:t>
            </a: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  <a:endParaRPr lang="ru-RU" sz="2000" dirty="0"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33400" y="3213779"/>
            <a:ext cx="9588500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sz="2400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Категория </a:t>
            </a:r>
            <a:r>
              <a:rPr lang="ru-RU" sz="24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участников:</a:t>
            </a:r>
            <a:endParaRPr lang="ru-RU" sz="2000" b="1" i="1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85750" lvl="0" algn="just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творческая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группа в составе педагога и обучающихся образовательной организации Российской Федерации в возрасте от 11 лет;</a:t>
            </a:r>
            <a:endParaRPr lang="ru-RU" sz="1600" dirty="0"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12445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l="17805" t="10193" r="19128" b="13998"/>
          <a:stretch/>
        </p:blipFill>
        <p:spPr>
          <a:xfrm>
            <a:off x="317499" y="126999"/>
            <a:ext cx="1257301" cy="1511301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525184" y="526534"/>
            <a:ext cx="515718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</a:rPr>
              <a:t>МЕХАНИЗМ РЕАЛИЗАЦИИ</a:t>
            </a:r>
            <a:endParaRPr lang="ru-RU" sz="3200" b="1" dirty="0">
              <a:solidFill>
                <a:srgbClr val="00206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50900" y="1221229"/>
            <a:ext cx="9220200" cy="53860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sz="2400" b="1" i="1" kern="1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Конкурсный отбор участников </a:t>
            </a:r>
            <a:r>
              <a:rPr lang="ru-RU" sz="2400" kern="10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(октябрь </a:t>
            </a:r>
            <a:r>
              <a:rPr lang="ru-RU" sz="2400" kern="1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2020 года</a:t>
            </a:r>
            <a:r>
              <a:rPr lang="ru-RU" sz="2400" kern="10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) </a:t>
            </a:r>
            <a:endParaRPr lang="ru-RU" kern="100" dirty="0">
              <a:solidFill>
                <a:srgbClr val="002060"/>
              </a:solidFill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marL="457200">
              <a:spcAft>
                <a:spcPts val="0"/>
              </a:spcAft>
            </a:pPr>
            <a:r>
              <a:rPr lang="ru-RU" sz="2000" kern="1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Критерии отбора: </a:t>
            </a:r>
            <a:endParaRPr lang="ru-RU" sz="1600" kern="100" dirty="0">
              <a:solidFill>
                <a:srgbClr val="002060"/>
              </a:solidFill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marL="342900" lvl="0" algn="just">
              <a:spcAft>
                <a:spcPts val="0"/>
              </a:spcAft>
              <a:buFont typeface="Symbol" panose="05050102010706020507" pitchFamily="18" charset="2"/>
              <a:buChar char=""/>
            </a:pPr>
            <a:r>
              <a:rPr lang="ru-RU" kern="100" dirty="0">
                <a:solidFill>
                  <a:srgbClr val="00000A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соблюдение условий регистрации творческой группы; </a:t>
            </a:r>
            <a:endParaRPr lang="ru-RU" kern="100" dirty="0">
              <a:solidFill>
                <a:srgbClr val="00000A"/>
              </a:solidFill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marL="342900" lvl="0" algn="just">
              <a:spcAft>
                <a:spcPts val="0"/>
              </a:spcAft>
              <a:buFont typeface="Symbol" panose="05050102010706020507" pitchFamily="18" charset="2"/>
              <a:buChar char=""/>
            </a:pPr>
            <a:r>
              <a:rPr lang="ru-RU" kern="100" dirty="0">
                <a:solidFill>
                  <a:srgbClr val="00000A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выполнение серии творческих заданий от экспертов в назначенный срок; </a:t>
            </a:r>
            <a:endParaRPr lang="ru-RU" kern="100" dirty="0">
              <a:solidFill>
                <a:srgbClr val="00000A"/>
              </a:solidFill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marL="342900" lvl="0" algn="just">
              <a:spcAft>
                <a:spcPts val="0"/>
              </a:spcAft>
              <a:buFont typeface="Symbol" panose="05050102010706020507" pitchFamily="18" charset="2"/>
              <a:buChar char=""/>
            </a:pPr>
            <a:r>
              <a:rPr lang="ru-RU" kern="100" dirty="0">
                <a:solidFill>
                  <a:srgbClr val="00000A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прохождение онлайн собеседования с экспертами; </a:t>
            </a:r>
            <a:endParaRPr lang="ru-RU" kern="100" dirty="0">
              <a:solidFill>
                <a:srgbClr val="00000A"/>
              </a:solidFill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marL="342900" lvl="0" algn="just">
              <a:spcAft>
                <a:spcPts val="0"/>
              </a:spcAft>
              <a:buFont typeface="Symbol" panose="05050102010706020507" pitchFamily="18" charset="2"/>
              <a:buChar char=""/>
            </a:pPr>
            <a:r>
              <a:rPr lang="ru-RU" kern="100" dirty="0">
                <a:solidFill>
                  <a:srgbClr val="00000A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соответствие критериям технических требований (доступ сети интернет, «</a:t>
            </a:r>
            <a:r>
              <a:rPr lang="ru-RU" kern="100" dirty="0" err="1">
                <a:solidFill>
                  <a:srgbClr val="00000A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Zoom</a:t>
            </a:r>
            <a:r>
              <a:rPr lang="ru-RU" kern="100" dirty="0">
                <a:solidFill>
                  <a:srgbClr val="00000A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»);</a:t>
            </a:r>
            <a:endParaRPr lang="ru-RU" kern="100" dirty="0">
              <a:solidFill>
                <a:srgbClr val="00000A"/>
              </a:solidFill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marL="342900" lvl="0" algn="just">
              <a:spcAft>
                <a:spcPts val="0"/>
              </a:spcAft>
              <a:buFont typeface="Symbol" panose="05050102010706020507" pitchFamily="18" charset="2"/>
              <a:buChar char=""/>
            </a:pPr>
            <a:r>
              <a:rPr lang="ru-RU" kern="100" dirty="0">
                <a:solidFill>
                  <a:srgbClr val="00000A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наличие материалов и инструментов</a:t>
            </a:r>
            <a:r>
              <a:rPr lang="ru-RU" kern="100" dirty="0" smtClean="0">
                <a:solidFill>
                  <a:srgbClr val="00000A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marL="342900" lvl="0" algn="just">
              <a:spcAft>
                <a:spcPts val="0"/>
              </a:spcAft>
            </a:pPr>
            <a:endParaRPr lang="ru-RU" kern="100" dirty="0" smtClean="0">
              <a:solidFill>
                <a:srgbClr val="00000A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7200" algn="just">
              <a:spcAft>
                <a:spcPts val="0"/>
              </a:spcAft>
            </a:pPr>
            <a:r>
              <a:rPr lang="ru-RU" b="1" kern="100" dirty="0" smtClean="0">
                <a:solidFill>
                  <a:srgbClr val="00000A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Творческие </a:t>
            </a:r>
            <a:r>
              <a:rPr lang="ru-RU" b="1" kern="100" dirty="0">
                <a:solidFill>
                  <a:srgbClr val="00000A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задания от экспертов Проекта будут направлены на электронный адрес участника, указанный при регистрации</a:t>
            </a:r>
            <a:r>
              <a:rPr lang="ru-RU" b="1" kern="100" dirty="0" smtClean="0">
                <a:solidFill>
                  <a:srgbClr val="00000A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marL="457200" algn="just">
              <a:spcAft>
                <a:spcPts val="0"/>
              </a:spcAft>
            </a:pPr>
            <a:r>
              <a:rPr lang="ru-RU" b="1" kern="100" dirty="0" smtClean="0">
                <a:solidFill>
                  <a:srgbClr val="00000A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ru-RU" b="1" kern="100" dirty="0">
              <a:solidFill>
                <a:srgbClr val="00000A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7200" algn="just">
              <a:spcAft>
                <a:spcPts val="0"/>
              </a:spcAft>
            </a:pPr>
            <a:r>
              <a:rPr lang="ru-RU" kern="100" dirty="0" smtClean="0">
                <a:solidFill>
                  <a:srgbClr val="00000A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Оценка </a:t>
            </a:r>
            <a:r>
              <a:rPr lang="ru-RU" kern="100" dirty="0">
                <a:solidFill>
                  <a:srgbClr val="00000A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творческих заданий участников Проекта осуществляется по следующим критериям: </a:t>
            </a:r>
            <a:endParaRPr lang="ru-RU" kern="100" dirty="0">
              <a:solidFill>
                <a:srgbClr val="00000A"/>
              </a:solidFill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marL="342900" lvl="0" algn="just">
              <a:spcAft>
                <a:spcPts val="0"/>
              </a:spcAft>
              <a:buFont typeface="Symbol" panose="05050102010706020507" pitchFamily="18" charset="2"/>
              <a:buChar char=""/>
            </a:pPr>
            <a:r>
              <a:rPr lang="ru-RU" kern="100" dirty="0">
                <a:solidFill>
                  <a:srgbClr val="00000A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креативность и нестандартное решение задания – до 10 баллов;</a:t>
            </a:r>
            <a:endParaRPr lang="ru-RU" kern="100" dirty="0">
              <a:solidFill>
                <a:srgbClr val="00000A"/>
              </a:solidFill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marL="342900" lvl="0" algn="just">
              <a:spcAft>
                <a:spcPts val="0"/>
              </a:spcAft>
              <a:buFont typeface="Symbol" panose="05050102010706020507" pitchFamily="18" charset="2"/>
              <a:buChar char=""/>
            </a:pPr>
            <a:r>
              <a:rPr lang="ru-RU" kern="100" dirty="0">
                <a:solidFill>
                  <a:srgbClr val="00000A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художественный и эстетический уровень исполнения творческих </a:t>
            </a:r>
            <a:br>
              <a:rPr lang="ru-RU" kern="100" dirty="0">
                <a:solidFill>
                  <a:srgbClr val="00000A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kern="100" dirty="0">
                <a:solidFill>
                  <a:srgbClr val="00000A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заданий – до 10 баллов; </a:t>
            </a:r>
            <a:endParaRPr lang="ru-RU" kern="100" dirty="0">
              <a:solidFill>
                <a:srgbClr val="00000A"/>
              </a:solidFill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marL="342900" lvl="0" algn="just">
              <a:spcAft>
                <a:spcPts val="0"/>
              </a:spcAft>
              <a:buFont typeface="Symbol" panose="05050102010706020507" pitchFamily="18" charset="2"/>
              <a:buChar char=""/>
            </a:pPr>
            <a:r>
              <a:rPr lang="ru-RU" kern="100" dirty="0">
                <a:solidFill>
                  <a:srgbClr val="00000A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соответствие форматам и тематике задания – до 10 баллов. </a:t>
            </a:r>
            <a:endParaRPr lang="ru-RU" kern="100" dirty="0">
              <a:solidFill>
                <a:srgbClr val="00000A"/>
              </a:solidFill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Максимальное количество набранных баллов – 30.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119911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l="17805" t="10193" r="19128" b="13998"/>
          <a:stretch/>
        </p:blipFill>
        <p:spPr>
          <a:xfrm>
            <a:off x="317499" y="126999"/>
            <a:ext cx="1257301" cy="1511301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525184" y="526534"/>
            <a:ext cx="515718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</a:rPr>
              <a:t>МЕХАНИЗМ РЕАЛИЗАЦИИ</a:t>
            </a:r>
            <a:endParaRPr lang="ru-RU" sz="3200" b="1" dirty="0">
              <a:solidFill>
                <a:srgbClr val="00206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93700" y="1667689"/>
            <a:ext cx="9220200" cy="37394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sz="2800" b="1" i="1" kern="1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Конкурсный отбор участников </a:t>
            </a:r>
            <a:r>
              <a:rPr lang="ru-RU" sz="2800" kern="10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(октябрь </a:t>
            </a:r>
            <a:r>
              <a:rPr lang="ru-RU" sz="2800" kern="1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2020 года</a:t>
            </a:r>
            <a:r>
              <a:rPr lang="ru-RU" sz="2800" kern="10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) </a:t>
            </a:r>
          </a:p>
          <a:p>
            <a:pPr marL="457200" indent="450215" algn="just">
              <a:lnSpc>
                <a:spcPct val="150000"/>
              </a:lnSpc>
              <a:spcAft>
                <a:spcPts val="0"/>
              </a:spcAft>
            </a:pPr>
            <a:endParaRPr lang="ru-RU" kern="100" dirty="0">
              <a:solidFill>
                <a:srgbClr val="002060"/>
              </a:solidFill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marL="457200">
              <a:spcAft>
                <a:spcPts val="0"/>
              </a:spcAft>
            </a:pP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По 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решению экспертного совета, по результатам конкурсного отбора в Проекте примут участие </a:t>
            </a:r>
            <a:b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50 творческих групп. </a:t>
            </a:r>
            <a:endParaRPr lang="ru-RU" sz="28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7200">
              <a:spcAft>
                <a:spcPts val="0"/>
              </a:spcAft>
            </a:pP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Информация 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об участниках, прошедших отбор </a:t>
            </a: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будет размещена на 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официальном сайте Российского движения школьников (</a:t>
            </a:r>
            <a:r>
              <a:rPr lang="ru-RU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рдш.рф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). 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4010496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l="17805" t="10193" r="19128" b="13998"/>
          <a:stretch/>
        </p:blipFill>
        <p:spPr>
          <a:xfrm>
            <a:off x="317499" y="126999"/>
            <a:ext cx="1257301" cy="1511301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864784" y="767834"/>
            <a:ext cx="515718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</a:rPr>
              <a:t>МЕХАНИЗМ РЕАЛИЗАЦИИ</a:t>
            </a:r>
            <a:endParaRPr lang="ru-RU" sz="3200" b="1" dirty="0">
              <a:solidFill>
                <a:srgbClr val="00206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93700" y="2340789"/>
            <a:ext cx="9055100" cy="18004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>
              <a:spcAft>
                <a:spcPts val="0"/>
              </a:spcAft>
            </a:pPr>
            <a:r>
              <a:rPr lang="ru-RU" sz="2400" b="1" i="1" kern="10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Образовательный блок </a:t>
            </a:r>
            <a:r>
              <a:rPr lang="ru-RU" sz="2400" kern="1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(</a:t>
            </a:r>
            <a:r>
              <a:rPr lang="ru-RU" sz="2400" kern="10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31октября – 7 ноября 2020 года) </a:t>
            </a:r>
            <a:r>
              <a:rPr lang="ru-RU" sz="2000" kern="10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Каникулы</a:t>
            </a:r>
          </a:p>
          <a:p>
            <a:pPr lvl="0"/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Формат: онлайн конференция в «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Zoom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» </a:t>
            </a:r>
          </a:p>
          <a:p>
            <a:pPr lvl="0"/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Аудитория: 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50 творческих групп</a:t>
            </a:r>
            <a:endParaRPr lang="ru-RU" sz="2000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7200" indent="450215" algn="just">
              <a:lnSpc>
                <a:spcPct val="150000"/>
              </a:lnSpc>
              <a:spcAft>
                <a:spcPts val="0"/>
              </a:spcAft>
            </a:pPr>
            <a:endParaRPr lang="ru-RU" kern="100" dirty="0">
              <a:solidFill>
                <a:srgbClr val="002060"/>
              </a:solidFill>
              <a:latin typeface="Calibri" panose="020F0502020204030204" pitchFamily="34" charset="0"/>
              <a:ea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08000" y="4031447"/>
            <a:ext cx="91186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Подведение итогов </a:t>
            </a:r>
            <a:r>
              <a:rPr lang="ru-RU" sz="2400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(ноябрь-декабрь 2020 года</a:t>
            </a:r>
            <a:r>
              <a:rPr lang="ru-RU" sz="2400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) </a:t>
            </a:r>
          </a:p>
          <a:p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По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результатам участия в образовательном курсе Проекта, Оргкомитетом будут определены </a:t>
            </a: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3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творческие группы, которые совместно с экспертами организуют и проведут творческое мероприятие в своей образовательной организации.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193164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58900" y="3060701"/>
            <a:ext cx="7897138" cy="3619500"/>
          </a:xfrm>
        </p:spPr>
        <p:txBody>
          <a:bodyPr>
            <a:noAutofit/>
          </a:bodyPr>
          <a:lstStyle/>
          <a:p>
            <a:r>
              <a:rPr lang="ru-RU" sz="2400" dirty="0">
                <a:solidFill>
                  <a:srgbClr val="002060"/>
                </a:solidFill>
              </a:rPr>
              <a:t>	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Чекмарева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Екатерина Владимировна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b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главный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специалист Отдел реализации проектов и программ в сфере творчества Общероссийской общественно-государственной детско-юношеской организации «Российское движение школьников»</a:t>
            </a:r>
            <a:b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е-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mail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echekmareva@myrdsh.ru,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телефон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+7 (495) 122-21-26 (доб. 102).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3877" y="0"/>
            <a:ext cx="1990850" cy="199085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674864" y="691634"/>
            <a:ext cx="575510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rgbClr val="002060"/>
                </a:solidFill>
              </a:rPr>
              <a:t>Контактная информация: </a:t>
            </a:r>
            <a:endParaRPr lang="ru-RU" sz="36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600200" y="1879082"/>
            <a:ext cx="7829765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07000"/>
              </a:lnSpc>
              <a:spcAft>
                <a:spcPts val="600"/>
              </a:spcAft>
            </a:pPr>
            <a:r>
              <a:rPr lang="ru-RU" sz="1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Савельев Глеб Николаевич,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1600" dirty="0" smtClean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600"/>
              </a:spcAft>
            </a:pP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начальник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отдела реализации проектов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программ в сфере творчества Общероссийской общественно-государственной детско-юношеской организации «Российское движение школьников»,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телефон: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+7 (495) 122-21-26 (доб. 102);</a:t>
            </a:r>
            <a:endParaRPr lang="ru-RU" sz="1600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413343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531</TotalTime>
  <Words>695</Words>
  <Application>Microsoft Office PowerPoint</Application>
  <PresentationFormat>Широкоэкранный</PresentationFormat>
  <Paragraphs>75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0" baseType="lpstr">
      <vt:lpstr>Arial</vt:lpstr>
      <vt:lpstr>Calibri</vt:lpstr>
      <vt:lpstr>Symbol</vt:lpstr>
      <vt:lpstr>Times New Roman</vt:lpstr>
      <vt:lpstr>Trebuchet MS</vt:lpstr>
      <vt:lpstr>Wingdings 3</vt:lpstr>
      <vt:lpstr>Аспект</vt:lpstr>
      <vt:lpstr>                                ПРОЕКТ     «ТВОРЧЕСКАЯ МАСТЕРСКАЯ РДШ: актуальность, сроки, механизмы» </vt:lpstr>
      <vt:lpstr>АКТУАЛЬНОСТЬ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Чекмарева Екатерина Владимировна ,  главный специалист Отдел реализации проектов и программ в сфере творчества Общероссийской общественно-государственной детско-юношеской организации «Российское движение школьников» е-mail: echekmareva@myrdsh.ru,  телефон:  +7 (495) 122-21-26 (доб. 102). </vt:lpstr>
    </vt:vector>
  </TitlesOfParts>
  <Company>SafeTec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Комплекс мероприятий,  направленных на развитие и популяризацию творческой активности среди детей и молодежи</dc:title>
  <dc:creator>Екатерина Чекмарева Владимировна</dc:creator>
  <cp:lastModifiedBy>Екатерина Чекмарева Владимировна</cp:lastModifiedBy>
  <cp:revision>23</cp:revision>
  <cp:lastPrinted>2020-07-27T17:11:24Z</cp:lastPrinted>
  <dcterms:created xsi:type="dcterms:W3CDTF">2020-07-27T15:43:22Z</dcterms:created>
  <dcterms:modified xsi:type="dcterms:W3CDTF">2020-09-01T11:35:53Z</dcterms:modified>
</cp:coreProperties>
</file>